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374" r:id="rId2"/>
    <p:sldId id="337" r:id="rId3"/>
    <p:sldId id="389" r:id="rId4"/>
    <p:sldId id="390" r:id="rId5"/>
    <p:sldId id="391" r:id="rId6"/>
    <p:sldId id="376" r:id="rId7"/>
    <p:sldId id="378" r:id="rId8"/>
    <p:sldId id="386" r:id="rId9"/>
    <p:sldId id="395" r:id="rId10"/>
    <p:sldId id="411" r:id="rId11"/>
    <p:sldId id="385" r:id="rId12"/>
    <p:sldId id="392" r:id="rId13"/>
    <p:sldId id="393" r:id="rId14"/>
    <p:sldId id="394" r:id="rId15"/>
    <p:sldId id="379" r:id="rId16"/>
    <p:sldId id="387" r:id="rId17"/>
    <p:sldId id="409" r:id="rId18"/>
    <p:sldId id="412" r:id="rId19"/>
    <p:sldId id="413" r:id="rId20"/>
    <p:sldId id="414" r:id="rId21"/>
    <p:sldId id="415" r:id="rId22"/>
    <p:sldId id="383" r:id="rId23"/>
    <p:sldId id="388" r:id="rId24"/>
    <p:sldId id="397" r:id="rId25"/>
  </p:sldIdLst>
  <p:sldSz cx="9144000" cy="5143500" type="screen16x9"/>
  <p:notesSz cx="7010400" cy="9296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2A458-A55C-4387-A67A-EAF453B216C5}">
          <p14:sldIdLst>
            <p14:sldId id="374"/>
            <p14:sldId id="337"/>
          </p14:sldIdLst>
        </p14:section>
        <p14:section name="Introduction" id="{87F7AB40-EA56-4842-9862-648315D2C5B0}">
          <p14:sldIdLst>
            <p14:sldId id="389"/>
          </p14:sldIdLst>
        </p14:section>
        <p14:section name="Define the Problem" id="{4CBB705E-36C7-49A9-9AD2-42326F98B015}">
          <p14:sldIdLst>
            <p14:sldId id="390"/>
          </p14:sldIdLst>
        </p14:section>
        <p14:section name="Purpose &amp; Objective" id="{E0020AFA-BFC2-41AB-9383-047A2D35790D}">
          <p14:sldIdLst>
            <p14:sldId id="391"/>
          </p14:sldIdLst>
        </p14:section>
        <p14:section name="Gather, Validate, &amp; Explore Data" id="{FB47A155-7084-40CC-9083-A440A92AFE7C}">
          <p14:sldIdLst>
            <p14:sldId id="376"/>
            <p14:sldId id="378"/>
            <p14:sldId id="386"/>
            <p14:sldId id="395"/>
          </p14:sldIdLst>
        </p14:section>
        <p14:section name="Data Pipeline &amp; Modeling" id="{7B121B3F-ED18-46B7-BF7B-3221B34C4DC0}">
          <p14:sldIdLst>
            <p14:sldId id="411"/>
            <p14:sldId id="385"/>
            <p14:sldId id="392"/>
            <p14:sldId id="393"/>
            <p14:sldId id="394"/>
            <p14:sldId id="379"/>
          </p14:sldIdLst>
        </p14:section>
        <p14:section name="Evaluation of Results" id="{B098485A-64C8-42B7-AC5D-261C7EEEF49B}">
          <p14:sldIdLst>
            <p14:sldId id="387"/>
            <p14:sldId id="409"/>
            <p14:sldId id="412"/>
            <p14:sldId id="413"/>
            <p14:sldId id="414"/>
          </p14:sldIdLst>
        </p14:section>
        <p14:section name="Conclusion" id="{60245C46-F7A9-494E-B359-B0B92AC70702}">
          <p14:sldIdLst>
            <p14:sldId id="415"/>
          </p14:sldIdLst>
        </p14:section>
        <p14:section name="Citations" id="{0CE55FC9-E6C3-4890-8C37-FF089F890191}">
          <p14:sldIdLst>
            <p14:sldId id="383"/>
            <p14:sldId id="388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86438" autoAdjust="0"/>
  </p:normalViewPr>
  <p:slideViewPr>
    <p:cSldViewPr snapToGrid="0" snapToObjects="1">
      <p:cViewPr varScale="1">
        <p:scale>
          <a:sx n="103" d="100"/>
          <a:sy n="103" d="100"/>
        </p:scale>
        <p:origin x="91" y="9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6/17/2022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6/17/2022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project,</a:t>
            </a:r>
            <a:r>
              <a:rPr lang="en-US" baseline="0" dirty="0"/>
              <a:t> we explored the feasibility of personalized prediction tool for patient with AD and memory impairment.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84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</a:t>
            </a:r>
            <a:r>
              <a:rPr lang="en-US" baseline="0" dirty="0"/>
              <a:t> of this presentation follows the CRISP-DM steps outlined here – that we’re all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8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umanitarian-dispatches/5-essentials-for-the-first-72-hours-of-disaster-response-51746452bc88#:~:text=The%20first%2072%20hours%20after,to%2C%20the%20first%2072%20hours." TargetMode="External"/><Relationship Id="rId2" Type="http://schemas.openxmlformats.org/officeDocument/2006/relationships/hyperlink" Target="https://www.visionofhumanity.org/global-number-of-natural-disasters-increases-ten-tim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19341"/>
            <a:ext cx="8328025" cy="150155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latin typeface="+mj-lt"/>
              </a:rPr>
              <a:t>AIPI 540 – Team #2 Presentation: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Computer Vision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sz="2800" dirty="0">
                <a:latin typeface="+mj-lt"/>
              </a:rPr>
              <a:t>Identifying Disasters from Different Perspectives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Amani Johnson-Singh-Barnett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Stephanie Horng</a:t>
            </a:r>
            <a:b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</a:b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Colin Bryan</a:t>
            </a:r>
            <a:br>
              <a:rPr lang="en-US" sz="1600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8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4"/>
    </mc:Choice>
    <mc:Fallback xmlns="">
      <p:transition spd="slow" advTm="104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D684CF-D247-BF8A-77B3-10E80C54A761}"/>
              </a:ext>
            </a:extLst>
          </p:cNvPr>
          <p:cNvSpPr txBox="1">
            <a:spLocks/>
          </p:cNvSpPr>
          <p:nvPr/>
        </p:nvSpPr>
        <p:spPr>
          <a:xfrm>
            <a:off x="457200" y="387350"/>
            <a:ext cx="8229600" cy="6762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Pipeline &amp; Modeling Approach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27A35D-E20F-153B-6254-C5A1333C8238}"/>
              </a:ext>
            </a:extLst>
          </p:cNvPr>
          <p:cNvGrpSpPr/>
          <p:nvPr/>
        </p:nvGrpSpPr>
        <p:grpSpPr>
          <a:xfrm>
            <a:off x="1295334" y="1282517"/>
            <a:ext cx="6553332" cy="3306301"/>
            <a:chOff x="1158774" y="1282517"/>
            <a:chExt cx="6553332" cy="33063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8AE190-A2D3-1089-31B4-3D2DE0EACEEC}"/>
                </a:ext>
              </a:extLst>
            </p:cNvPr>
            <p:cNvSpPr/>
            <p:nvPr/>
          </p:nvSpPr>
          <p:spPr>
            <a:xfrm rot="16200000">
              <a:off x="5772299" y="975966"/>
              <a:ext cx="268098" cy="162064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FD68BF-540A-B1B8-3795-E1A1706A7EF0}"/>
                </a:ext>
              </a:extLst>
            </p:cNvPr>
            <p:cNvSpPr/>
            <p:nvPr/>
          </p:nvSpPr>
          <p:spPr>
            <a:xfrm rot="16200000">
              <a:off x="2957669" y="3279152"/>
              <a:ext cx="268098" cy="162064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FB2549-63CE-F0B7-2E67-A1C70977BE86}"/>
                </a:ext>
              </a:extLst>
            </p:cNvPr>
            <p:cNvGrpSpPr/>
            <p:nvPr/>
          </p:nvGrpSpPr>
          <p:grpSpPr>
            <a:xfrm>
              <a:off x="1158774" y="1282517"/>
              <a:ext cx="1592430" cy="3306127"/>
              <a:chOff x="1158774" y="1282517"/>
              <a:chExt cx="1592430" cy="33061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A5E720E-D7E8-84AB-477A-D94ACE757C5F}"/>
                  </a:ext>
                </a:extLst>
              </p:cNvPr>
              <p:cNvSpPr/>
              <p:nvPr/>
            </p:nvSpPr>
            <p:spPr>
              <a:xfrm>
                <a:off x="1821129" y="2155902"/>
                <a:ext cx="268098" cy="162064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3701315-DBDD-22BF-E368-C83B25369FFC}"/>
                  </a:ext>
                </a:extLst>
              </p:cNvPr>
              <p:cNvGrpSpPr/>
              <p:nvPr/>
            </p:nvGrpSpPr>
            <p:grpSpPr>
              <a:xfrm>
                <a:off x="1158775" y="1282517"/>
                <a:ext cx="1592429" cy="998339"/>
                <a:chOff x="3065" y="1532830"/>
                <a:chExt cx="1663898" cy="998339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64752FC-0705-A730-D1DC-D736F947BE80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" name="Rectangle: Rounded Corners 4">
                  <a:extLst>
                    <a:ext uri="{FF2B5EF4-FFF2-40B4-BE49-F238E27FC236}">
                      <a16:creationId xmlns:a16="http://schemas.microsoft.com/office/drawing/2014/main" id="{1AD8753D-97CA-1307-4210-5EA27635A28A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Load Datasets 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FC1C03C-5729-C3BC-8208-3E0D0698C30C}"/>
                  </a:ext>
                </a:extLst>
              </p:cNvPr>
              <p:cNvGrpSpPr/>
              <p:nvPr/>
            </p:nvGrpSpPr>
            <p:grpSpPr>
              <a:xfrm>
                <a:off x="1158774" y="2436411"/>
                <a:ext cx="1592429" cy="998339"/>
                <a:chOff x="3065" y="1532830"/>
                <a:chExt cx="1663898" cy="998339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E140F44B-C919-355F-774D-60E6C2ECB356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" name="Rectangle: Rounded Corners 4">
                  <a:extLst>
                    <a:ext uri="{FF2B5EF4-FFF2-40B4-BE49-F238E27FC236}">
                      <a16:creationId xmlns:a16="http://schemas.microsoft.com/office/drawing/2014/main" id="{1AC72835-6BE6-D18C-74B0-F386FEE6AFC4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Filtering &amp; Preparation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A9BCDFC-07EF-C84F-E72F-64F742140810}"/>
                  </a:ext>
                </a:extLst>
              </p:cNvPr>
              <p:cNvGrpSpPr/>
              <p:nvPr/>
            </p:nvGrpSpPr>
            <p:grpSpPr>
              <a:xfrm>
                <a:off x="1158775" y="3590305"/>
                <a:ext cx="1592429" cy="998339"/>
                <a:chOff x="3065" y="1532830"/>
                <a:chExt cx="1663898" cy="998339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75D1F127-0BDB-8C66-3522-C198DCB4B54D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Rectangle: Rounded Corners 4">
                  <a:extLst>
                    <a:ext uri="{FF2B5EF4-FFF2-40B4-BE49-F238E27FC236}">
                      <a16:creationId xmlns:a16="http://schemas.microsoft.com/office/drawing/2014/main" id="{95970A06-A7B6-2699-467A-4F0448D04CD2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Image Augmentation for Training</a:t>
                  </a: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E1D5A1-0A06-0E28-4F89-F2D524357B2B}"/>
                </a:ext>
              </a:extLst>
            </p:cNvPr>
            <p:cNvGrpSpPr/>
            <p:nvPr/>
          </p:nvGrpSpPr>
          <p:grpSpPr>
            <a:xfrm>
              <a:off x="3639225" y="1282691"/>
              <a:ext cx="1592430" cy="3306127"/>
              <a:chOff x="3623195" y="1282691"/>
              <a:chExt cx="1592430" cy="330612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08B961D-D38B-354A-D8D9-84FB3D251CC1}"/>
                  </a:ext>
                </a:extLst>
              </p:cNvPr>
              <p:cNvSpPr/>
              <p:nvPr/>
            </p:nvSpPr>
            <p:spPr>
              <a:xfrm>
                <a:off x="4285170" y="2133948"/>
                <a:ext cx="268098" cy="162064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2429E63-5045-0F96-98D9-1D8E3D9490A6}"/>
                  </a:ext>
                </a:extLst>
              </p:cNvPr>
              <p:cNvGrpSpPr/>
              <p:nvPr/>
            </p:nvGrpSpPr>
            <p:grpSpPr>
              <a:xfrm>
                <a:off x="3623196" y="1282691"/>
                <a:ext cx="1592429" cy="998339"/>
                <a:chOff x="3065" y="1532830"/>
                <a:chExt cx="1663898" cy="998339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E1D6B56-E228-897C-B488-6E4CAFC20677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Rectangle: Rounded Corners 4">
                  <a:extLst>
                    <a:ext uri="{FF2B5EF4-FFF2-40B4-BE49-F238E27FC236}">
                      <a16:creationId xmlns:a16="http://schemas.microsoft.com/office/drawing/2014/main" id="{C8DABA02-370A-E04A-5473-C552F727BD5B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ResNet50 Architecture w/  Transfer Learning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ACB38E2-B0F8-299E-5BDC-10EBFC73B50C}"/>
                  </a:ext>
                </a:extLst>
              </p:cNvPr>
              <p:cNvGrpSpPr/>
              <p:nvPr/>
            </p:nvGrpSpPr>
            <p:grpSpPr>
              <a:xfrm>
                <a:off x="3623195" y="2436585"/>
                <a:ext cx="1592429" cy="998339"/>
                <a:chOff x="3065" y="1532830"/>
                <a:chExt cx="1663898" cy="998339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7EA773-0043-BC20-6B76-88B9FEDECC4A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" name="Rectangle: Rounded Corners 4">
                  <a:extLst>
                    <a:ext uri="{FF2B5EF4-FFF2-40B4-BE49-F238E27FC236}">
                      <a16:creationId xmlns:a16="http://schemas.microsoft.com/office/drawing/2014/main" id="{113B92DC-032A-0216-C3EC-15A2158961F9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Split into Training &amp; Validation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FB35775-9D8C-15EE-DA4B-E347FFA40907}"/>
                  </a:ext>
                </a:extLst>
              </p:cNvPr>
              <p:cNvGrpSpPr/>
              <p:nvPr/>
            </p:nvGrpSpPr>
            <p:grpSpPr>
              <a:xfrm>
                <a:off x="3623196" y="3590479"/>
                <a:ext cx="1592429" cy="998339"/>
                <a:chOff x="3065" y="1532830"/>
                <a:chExt cx="1663898" cy="998339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E9703696-6E5C-E90F-E2A3-DE79BD0D41CA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Rectangle: Rounded Corners 4">
                  <a:extLst>
                    <a:ext uri="{FF2B5EF4-FFF2-40B4-BE49-F238E27FC236}">
                      <a16:creationId xmlns:a16="http://schemas.microsoft.com/office/drawing/2014/main" id="{8781FB0D-7535-C7B8-3180-2F580E85FFA7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Combine Datasets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4C525A0-0058-05A8-929A-B772D388D848}"/>
                </a:ext>
              </a:extLst>
            </p:cNvPr>
            <p:cNvGrpSpPr/>
            <p:nvPr/>
          </p:nvGrpSpPr>
          <p:grpSpPr>
            <a:xfrm>
              <a:off x="6119676" y="1282691"/>
              <a:ext cx="1592430" cy="3306127"/>
              <a:chOff x="6119676" y="1282691"/>
              <a:chExt cx="1592430" cy="330612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45D7696-0E06-40A5-BA5F-6BD5BBF51B6E}"/>
                  </a:ext>
                </a:extLst>
              </p:cNvPr>
              <p:cNvSpPr/>
              <p:nvPr/>
            </p:nvSpPr>
            <p:spPr>
              <a:xfrm>
                <a:off x="6781840" y="2155902"/>
                <a:ext cx="268098" cy="162064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89AA479-4329-C3A7-2051-F93DB56D1629}"/>
                  </a:ext>
                </a:extLst>
              </p:cNvPr>
              <p:cNvGrpSpPr/>
              <p:nvPr/>
            </p:nvGrpSpPr>
            <p:grpSpPr>
              <a:xfrm>
                <a:off x="6119677" y="1282691"/>
                <a:ext cx="1592429" cy="998339"/>
                <a:chOff x="3065" y="1532830"/>
                <a:chExt cx="1663898" cy="99833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C0B5BCF-D3F1-BCB5-C64C-AB3EAED49E1B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6" name="Rectangle: Rounded Corners 4">
                  <a:extLst>
                    <a:ext uri="{FF2B5EF4-FFF2-40B4-BE49-F238E27FC236}">
                      <a16:creationId xmlns:a16="http://schemas.microsoft.com/office/drawing/2014/main" id="{2288553C-3A50-8B25-3881-1D380058BA2E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Train Models on all 3 datasets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D46BB24-9519-ABA7-B316-EBE8F75BBE0B}"/>
                  </a:ext>
                </a:extLst>
              </p:cNvPr>
              <p:cNvGrpSpPr/>
              <p:nvPr/>
            </p:nvGrpSpPr>
            <p:grpSpPr>
              <a:xfrm>
                <a:off x="6119676" y="2436585"/>
                <a:ext cx="1592429" cy="998339"/>
                <a:chOff x="3065" y="1532830"/>
                <a:chExt cx="1663898" cy="99833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2E63CA6-42D7-210E-267F-FF60FFBD2533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Rectangle: Rounded Corners 4">
                  <a:extLst>
                    <a:ext uri="{FF2B5EF4-FFF2-40B4-BE49-F238E27FC236}">
                      <a16:creationId xmlns:a16="http://schemas.microsoft.com/office/drawing/2014/main" id="{7ADD6EAB-5AD2-3720-7039-1917DEF74339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Validation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0956EE4-1F46-BCFF-353D-4973E3E23F4C}"/>
                  </a:ext>
                </a:extLst>
              </p:cNvPr>
              <p:cNvGrpSpPr/>
              <p:nvPr/>
            </p:nvGrpSpPr>
            <p:grpSpPr>
              <a:xfrm>
                <a:off x="6119677" y="3590479"/>
                <a:ext cx="1592429" cy="998339"/>
                <a:chOff x="3065" y="1532830"/>
                <a:chExt cx="1663898" cy="99833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8FC9F926-2BB6-D35E-9F92-91781777CCA4}"/>
                    </a:ext>
                  </a:extLst>
                </p:cNvPr>
                <p:cNvSpPr/>
                <p:nvPr/>
              </p:nvSpPr>
              <p:spPr>
                <a:xfrm>
                  <a:off x="3065" y="1532830"/>
                  <a:ext cx="1663898" cy="99833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2" name="Rectangle: Rounded Corners 4">
                  <a:extLst>
                    <a:ext uri="{FF2B5EF4-FFF2-40B4-BE49-F238E27FC236}">
                      <a16:creationId xmlns:a16="http://schemas.microsoft.com/office/drawing/2014/main" id="{B51F94C8-003A-C3DD-95B8-DD01B060611F}"/>
                    </a:ext>
                  </a:extLst>
                </p:cNvPr>
                <p:cNvSpPr txBox="1"/>
                <p:nvPr/>
              </p:nvSpPr>
              <p:spPr>
                <a:xfrm>
                  <a:off x="32305" y="1562070"/>
                  <a:ext cx="1605418" cy="93985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/>
                    <a:t>Evaluate Results &amp; Conclusions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43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EEE-3DFE-4D64-8D92-C711612C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D9FE-63A2-48A3-8AAC-8518B921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04196"/>
          </a:xfrm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Summary: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Across AIDER and MEDIC datasets, filter into 3 Classes: Flood, Fire, and “Not Disaster”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Removed missing images from datasets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Set up a class to add labels, manipulate images to size correctly, and augment data for training purposes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Combined into custom dataset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Split all 3 datasets (AIDER, MEDIC, and combined) into training and validation sets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95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503-B16F-B759-AF33-7D699B3E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Preparation: AIDER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C395-3644-C1F2-9946-EFF28563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Original file structure: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Folders labelled “fire”, “flood”, “normal”</a:t>
            </a: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Manually reorganized file structure in order to use ImageFolder to create datasets: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“train” and “val” folders, each with “fire”, “flood”, “normal” folders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  <a:latin typeface="+mj-lt"/>
              </a:rPr>
              <a:t>Split about 80/20 for train/val:</a:t>
            </a:r>
          </a:p>
          <a:p>
            <a:pPr lvl="2"/>
            <a:r>
              <a:rPr lang="en-US" sz="1800" dirty="0">
                <a:solidFill>
                  <a:schemeClr val="tx2"/>
                </a:solidFill>
                <a:latin typeface="+mj-lt"/>
              </a:rPr>
              <a:t>Train: 421 fire (#101-521), 426 flood (#101-426), 3390 normal (#1001-4390)</a:t>
            </a:r>
          </a:p>
          <a:p>
            <a:pPr lvl="2"/>
            <a:r>
              <a:rPr lang="en-US" sz="1800" dirty="0">
                <a:solidFill>
                  <a:schemeClr val="tx2"/>
                </a:solidFill>
                <a:latin typeface="+mj-lt"/>
              </a:rPr>
              <a:t>Val: 100 fire (#1-100), 100 flood (#1-100), 1000 normal (#1-1000)</a:t>
            </a:r>
          </a:p>
          <a:p>
            <a:pPr lvl="1"/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84A-BDCB-535E-9506-8AF7A878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Preparation: MEDIC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3304-EEEF-2766-203A-88C7F325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" y="1200150"/>
            <a:ext cx="8313420" cy="3722369"/>
          </a:xfrm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Read in tsv files as dataframe: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consolidated_disaster_types_train_final.tsv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consolidated_disaster_types_test_final.tsv</a:t>
            </a: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Filtered for rows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values “flood”, “fire”, “not_disaster” for “class_label” column</a:t>
            </a: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Filtered for columns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“image_path” and “class_label”</a:t>
            </a: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Filtered for rows 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checked that images existed for all paths and removed missing images</a:t>
            </a: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Generate datasets using custom dataset class</a:t>
            </a:r>
          </a:p>
          <a:p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248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D5F3-0399-81A7-A7A8-764FF4B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Preparation: Combined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230F-2CA2-5821-6184-19710243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55999"/>
          </a:xfrm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Create train and val dataframes with AIDER image paths and class labels and concatenate it with the corresponding filtered MEDIC train and val dataframes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Ex. AIDER flood val folder has the first 100 images labelled “flood_image_0001.jpg” ,…, “flood_image_0100.jpg”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All AIDER folders have similar filename structures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Generate image paths using the given range/bounds with string formatting;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To standardize labels, images with the “normal” class will have the label “not_disaster”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Use same custom dataset class MEDIC uses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5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23E7-C1F2-DD05-E453-23B9D15E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42901"/>
            <a:ext cx="8229600" cy="10588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Model Selection &amp; Metric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BB21-81E8-9BE8-7A1C-28E232D3A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779"/>
            <a:ext cx="8229600" cy="3181350"/>
          </a:xfrm>
        </p:spPr>
        <p:txBody>
          <a:bodyPr/>
          <a:lstStyle/>
          <a:p>
            <a:r>
              <a:rPr lang="en-US" sz="2000" b="1" u="sng" dirty="0">
                <a:solidFill>
                  <a:schemeClr val="tx2"/>
                </a:solidFill>
                <a:latin typeface="+mj-lt"/>
              </a:rPr>
              <a:t>Model Selection: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ResNet50 and transfer learning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From class learnings and research, we decided on using a pre-trained ResNet50 model with transfer learning for our proof-of-concept project.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ResNet50 is noted for excellent generalization performance with fewer error rates on recognition tasks.</a:t>
            </a:r>
          </a:p>
          <a:p>
            <a:r>
              <a:rPr lang="en-US" sz="2000" b="1" u="sng" dirty="0">
                <a:solidFill>
                  <a:schemeClr val="tx2"/>
                </a:solidFill>
                <a:latin typeface="+mj-lt"/>
              </a:rPr>
              <a:t>Metric Analysis: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Accuracy, Precision, Recall, and f1-score for:</a:t>
            </a:r>
          </a:p>
          <a:p>
            <a:pPr lvl="2"/>
            <a:r>
              <a:rPr lang="en-US" sz="1800" dirty="0">
                <a:solidFill>
                  <a:schemeClr val="tx2"/>
                </a:solidFill>
                <a:latin typeface="+mj-lt"/>
              </a:rPr>
              <a:t>MEDIC</a:t>
            </a:r>
          </a:p>
          <a:p>
            <a:pPr lvl="2"/>
            <a:r>
              <a:rPr lang="en-US" sz="1800" dirty="0">
                <a:solidFill>
                  <a:schemeClr val="tx2"/>
                </a:solidFill>
                <a:latin typeface="+mj-lt"/>
              </a:rPr>
              <a:t>AIDER</a:t>
            </a:r>
          </a:p>
          <a:p>
            <a:pPr lvl="2"/>
            <a:r>
              <a:rPr lang="en-US" sz="1800" dirty="0">
                <a:solidFill>
                  <a:schemeClr val="tx2"/>
                </a:solidFill>
                <a:latin typeface="+mj-lt"/>
              </a:rPr>
              <a:t>Custom combined dataset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1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E53-B244-4CE9-ABFB-30394AA6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Observations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2752-C3CC-448A-9372-7F013519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" y="1200151"/>
            <a:ext cx="7982600" cy="3181350"/>
          </a:xfrm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Training Statistics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Combined time was 1 hour 38 minutes and 23 seconds for all 3 datasets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Used Batch size of 36 images and 25 epochs for each dataset</a:t>
            </a:r>
          </a:p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Summary of Observations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Validation accuracy metrics were higher than training accuracy for each epoch across AIDER, MEDIC, and Combined datasets </a:t>
            </a:r>
          </a:p>
          <a:p>
            <a:pPr lvl="2"/>
            <a:r>
              <a:rPr lang="en-US" sz="1400" u="sng" dirty="0">
                <a:solidFill>
                  <a:schemeClr val="tx2"/>
                </a:solidFill>
                <a:latin typeface="+mj-lt"/>
              </a:rPr>
              <a:t>Possible Explanation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: Class imbalance results in too many images belonging to the majority class (not disaster) and our model does a better job predicting these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+mj-lt"/>
              </a:rPr>
              <a:t>The “Flood” class had lower precision, recall, and f1-score in the Combined dataset relative to the AIDER-only and MEDIC-only datasets</a:t>
            </a:r>
          </a:p>
          <a:p>
            <a:pPr lvl="2"/>
            <a:r>
              <a:rPr lang="en-US" sz="1400" u="sng" dirty="0">
                <a:solidFill>
                  <a:schemeClr val="tx2"/>
                </a:solidFill>
                <a:latin typeface="+mj-lt"/>
              </a:rPr>
              <a:t>Possible Explanation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: Not enough training data for flood class or floods are difficult for our model to classify from multiple vantage points</a:t>
            </a:r>
          </a:p>
        </p:txBody>
      </p:sp>
    </p:spTree>
    <p:extLst>
      <p:ext uri="{BB962C8B-B14F-4D97-AF65-F5344CB8AC3E}">
        <p14:creationId xmlns:p14="http://schemas.microsoft.com/office/powerpoint/2010/main" val="189641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35B7-F543-04D9-AF1F-5D89748C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Example of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E805C-8DBB-72FA-C7FE-890D232CE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7" t="4385" r="33329" b="25529"/>
          <a:stretch/>
        </p:blipFill>
        <p:spPr>
          <a:xfrm>
            <a:off x="2223971" y="1063625"/>
            <a:ext cx="4505094" cy="3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1615-BA58-AB57-1B96-32AE9B8F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Evaluation– Accuracy (first epoch)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B20717A-FC12-38F8-44F2-8E681B6015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72691" y="1134968"/>
            <a:ext cx="3337686" cy="11018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3935A-7E72-6048-0AAE-56954A72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72692" y="2381227"/>
            <a:ext cx="3337686" cy="10875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E71398E-04A8-3A9A-CDD2-D5703059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" t="8269" r="4657" b="40058"/>
          <a:stretch/>
        </p:blipFill>
        <p:spPr bwMode="auto">
          <a:xfrm>
            <a:off x="4472692" y="3554463"/>
            <a:ext cx="3337686" cy="12629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D40FAF-3FB6-0C73-3C21-F134876CCF43}"/>
              </a:ext>
            </a:extLst>
          </p:cNvPr>
          <p:cNvSpPr txBox="1"/>
          <p:nvPr/>
        </p:nvSpPr>
        <p:spPr>
          <a:xfrm>
            <a:off x="1561171" y="1293541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AIDER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ACC1B-7D56-BF1E-6FB9-6801260586E3}"/>
              </a:ext>
            </a:extLst>
          </p:cNvPr>
          <p:cNvSpPr txBox="1"/>
          <p:nvPr/>
        </p:nvSpPr>
        <p:spPr>
          <a:xfrm>
            <a:off x="1561171" y="2540261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MEDIC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FDC2B-559E-8812-2D49-44E7222EB953}"/>
              </a:ext>
            </a:extLst>
          </p:cNvPr>
          <p:cNvSpPr txBox="1"/>
          <p:nvPr/>
        </p:nvSpPr>
        <p:spPr>
          <a:xfrm>
            <a:off x="1561170" y="3801196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Combined</a:t>
            </a:r>
          </a:p>
        </p:txBody>
      </p:sp>
    </p:spTree>
    <p:extLst>
      <p:ext uri="{BB962C8B-B14F-4D97-AF65-F5344CB8AC3E}">
        <p14:creationId xmlns:p14="http://schemas.microsoft.com/office/powerpoint/2010/main" val="266609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1615-BA58-AB57-1B96-32AE9B8F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Evaluation – Precision, Recall, &amp; f1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1985CD1F-4B56-E861-E9B9-75350A25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5" y="1923810"/>
            <a:ext cx="4183852" cy="21054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CCC45C1-F585-2C1E-4A93-75DB847B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15" y="1875584"/>
            <a:ext cx="3988880" cy="22019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1F282-D4DB-5BBF-48E1-E71BD2DC32B8}"/>
              </a:ext>
            </a:extLst>
          </p:cNvPr>
          <p:cNvSpPr txBox="1"/>
          <p:nvPr/>
        </p:nvSpPr>
        <p:spPr>
          <a:xfrm>
            <a:off x="1023267" y="1106143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tx2"/>
                </a:solidFill>
                <a:latin typeface="+mj-lt"/>
              </a:rPr>
              <a:t>AIDER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E7A16-829D-320E-E2AD-ACA2CEDE2067}"/>
              </a:ext>
            </a:extLst>
          </p:cNvPr>
          <p:cNvSpPr txBox="1"/>
          <p:nvPr/>
        </p:nvSpPr>
        <p:spPr>
          <a:xfrm>
            <a:off x="5534491" y="1106142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tx2"/>
                </a:solidFill>
                <a:latin typeface="+mj-lt"/>
              </a:rPr>
              <a:t>MEDIC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01831-3C85-5EBC-BE41-5C03B61B12D9}"/>
              </a:ext>
            </a:extLst>
          </p:cNvPr>
          <p:cNvSpPr txBox="1"/>
          <p:nvPr/>
        </p:nvSpPr>
        <p:spPr>
          <a:xfrm>
            <a:off x="1178313" y="4278249"/>
            <a:ext cx="678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AIDER-only and MEDIC-only metrics were relatively good, but….</a:t>
            </a:r>
          </a:p>
        </p:txBody>
      </p:sp>
    </p:spTree>
    <p:extLst>
      <p:ext uri="{BB962C8B-B14F-4D97-AF65-F5344CB8AC3E}">
        <p14:creationId xmlns:p14="http://schemas.microsoft.com/office/powerpoint/2010/main" val="175000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CF3CC7-B633-4218-BD5A-26DEAAAD6416}"/>
              </a:ext>
            </a:extLst>
          </p:cNvPr>
          <p:cNvSpPr txBox="1">
            <a:spLocks/>
          </p:cNvSpPr>
          <p:nvPr/>
        </p:nvSpPr>
        <p:spPr bwMode="auto">
          <a:xfrm>
            <a:off x="457200" y="1079772"/>
            <a:ext cx="8229600" cy="394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Define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Purpose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Gather, Validate, &amp; 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Data Pipeline &amp;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Evaluation of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Citations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9A1FB-40E5-0A60-9B60-812DC1B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0310"/>
            <a:ext cx="8229600" cy="853642"/>
          </a:xfrm>
        </p:spPr>
        <p:txBody>
          <a:bodyPr/>
          <a:lstStyle/>
          <a:p>
            <a:r>
              <a:rPr lang="en-US" sz="4000" cap="none" dirty="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97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"/>
    </mc:Choice>
    <mc:Fallback xmlns="">
      <p:transition spd="slow" advTm="83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1615-BA58-AB57-1B96-32AE9B8F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Evaluation – Precision, Recall, &amp; f1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E7A16-829D-320E-E2AD-ACA2CEDE2067}"/>
              </a:ext>
            </a:extLst>
          </p:cNvPr>
          <p:cNvSpPr txBox="1"/>
          <p:nvPr/>
        </p:nvSpPr>
        <p:spPr>
          <a:xfrm>
            <a:off x="3230136" y="1095144"/>
            <a:ext cx="268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tx2"/>
                </a:solidFill>
                <a:latin typeface="+mj-lt"/>
              </a:rPr>
              <a:t>Combined</a:t>
            </a:r>
            <a:endParaRPr lang="en-US" sz="3200" b="1" u="sng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01831-3C85-5EBC-BE41-5C03B61B12D9}"/>
              </a:ext>
            </a:extLst>
          </p:cNvPr>
          <p:cNvSpPr txBox="1"/>
          <p:nvPr/>
        </p:nvSpPr>
        <p:spPr>
          <a:xfrm>
            <a:off x="1178312" y="4427342"/>
            <a:ext cx="678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Flood performance was noticeably worse in the combined dataset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73948E7-00C8-284E-C73B-7EFE7D6E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6" t="5043" r="4520" b="7789"/>
          <a:stretch/>
        </p:blipFill>
        <p:spPr>
          <a:xfrm>
            <a:off x="2044389" y="1927381"/>
            <a:ext cx="5055221" cy="2291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F4C74-1B1C-4143-0810-D8FEBB96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89" y="2841361"/>
            <a:ext cx="430166" cy="2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B1619-C57F-E1B9-90F3-2C0842B9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E740-3BDE-9430-8820-42EE8529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15" y="1200150"/>
            <a:ext cx="8831765" cy="364616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+mn-lt"/>
              </a:rPr>
              <a:t>Summary: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+mn-lt"/>
              </a:rPr>
              <a:t>A neural network model to assist in disaster detection from multiple vantage points is a project worth pursuing. In the future, performance/computational resource tradeoffs of the model should be optimized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n-lt"/>
              </a:rPr>
              <a:t>The proof-of-concept model can be improved upon to predict other classes of disaster types, understand severity, and suggest emergency personnel response needs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n-lt"/>
              </a:rPr>
              <a:t>More training data, parameter changes, or a different model architecture can be explored to improve on results in a combined aerial and ground-level vantage point dataset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+mn-lt"/>
              </a:rPr>
              <a:t>Ideal Outcomes: </a:t>
            </a:r>
          </a:p>
          <a:p>
            <a:pPr lvl="1">
              <a:defRPr/>
            </a:pPr>
            <a:r>
              <a:rPr lang="en-US" sz="1600" dirty="0">
                <a:solidFill>
                  <a:srgbClr val="1F497D"/>
                </a:solidFill>
                <a:latin typeface="Calibri"/>
              </a:rPr>
              <a:t>One model for real-time disaster detection and emergency personnel alerts (potentially on mounted or UAV hardware)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Resource and time savings for emergency responders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lang="en-US" sz="1600" dirty="0">
                <a:solidFill>
                  <a:srgbClr val="1F497D"/>
                </a:solidFill>
                <a:latin typeface="Calibri"/>
              </a:rPr>
              <a:t>More lives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saved as disaster frequency increases</a:t>
            </a:r>
          </a:p>
          <a:p>
            <a:pPr marL="0" indent="0">
              <a:buNone/>
            </a:pPr>
            <a:endParaRPr lang="en-US" sz="20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133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1C8-89C8-41D8-8AE1-BBD67C3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MEDIC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FC0-A333-4DBA-85D0-99EE5FCC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Tanvirul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Umair Qazi, Deep Learning Benchmarks and Datasets for Social Media Image Classification for Disaster Response, In 2020 IEEE/ACM International Conference on Advances in Social Networks Analysis and Mining (ASONAM), 2020.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Arxiv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Firoj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Alam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Ferda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Ofli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Muhammad Imran,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CrisisMMD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: Multimodal Twitter Datasets from Natural Disasters. In Proceedings of the 12th International AAAI Conference on Web and Social Media (ICWSM), 2018, Stanford, California, USA. [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Bibtex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]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Hussein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Mozannar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Yara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Rizk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and Mariette 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Awad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, Damage Identification in Social Media Posts using Multimodal Deep Learning, In Proc. of ISCRAM, May 2018, pp. 529–543.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846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98B5-7E11-460C-BBFE-AB77E27C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AIDER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F53A-0091-45C7-8080-D69022F8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C.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Kyrkou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and T.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Theocharides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, "Deep-Learning-Based Aerial Image Classification for Emergency Response Applications Using Unmanned Aerial Vehicles," 2019 IEEE/CVF Conference on Computer Vision and Pattern Recognition Workshops (CVPRW), 2019, pp. 517-525,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doi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10.1109/CVPRW.2019.00077.</a:t>
            </a:r>
          </a:p>
        </p:txBody>
      </p:sp>
    </p:spTree>
    <p:extLst>
      <p:ext uri="{BB962C8B-B14F-4D97-AF65-F5344CB8AC3E}">
        <p14:creationId xmlns:p14="http://schemas.microsoft.com/office/powerpoint/2010/main" val="352584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E36F-2D73-9CB6-6FAF-834FFE47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C2B0-E3FB-B761-B0BB-F379E8A9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Mateusz Buda, </a:t>
            </a:r>
            <a:r>
              <a:rPr lang="en-US" sz="2800" dirty="0" err="1"/>
              <a:t>Atsuto</a:t>
            </a:r>
            <a:r>
              <a:rPr lang="en-US" sz="2800" dirty="0"/>
              <a:t> Maki, and Maciej A </a:t>
            </a:r>
            <a:r>
              <a:rPr lang="en-US" sz="2800" dirty="0" err="1"/>
              <a:t>Mazurowski</a:t>
            </a:r>
            <a:r>
              <a:rPr lang="en-US" sz="2800" dirty="0"/>
              <a:t>. A systematic study of the class imbalance problem in convolutional neural networks. Neural Networks, 106:249–259, 2018.</a:t>
            </a:r>
          </a:p>
        </p:txBody>
      </p:sp>
    </p:spTree>
    <p:extLst>
      <p:ext uri="{BB962C8B-B14F-4D97-AF65-F5344CB8AC3E}">
        <p14:creationId xmlns:p14="http://schemas.microsoft.com/office/powerpoint/2010/main" val="137890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780-D777-ED8C-4A84-40AE723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6510"/>
            <a:ext cx="8229600" cy="85364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01A6-FB24-F10F-E376-89EB1623DEFC}"/>
              </a:ext>
            </a:extLst>
          </p:cNvPr>
          <p:cNvSpPr/>
          <p:nvPr/>
        </p:nvSpPr>
        <p:spPr>
          <a:xfrm>
            <a:off x="696705" y="1927834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 the increasing adoption of  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social media and aerial drones across the globe, there is an opportunity for artificial intelligence to analyze images in disaster-prone areas and identify disaster events in real-time.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7D34A-DA7C-3327-D8D6-4CAF9997058A}"/>
              </a:ext>
            </a:extLst>
          </p:cNvPr>
          <p:cNvSpPr/>
          <p:nvPr/>
        </p:nvSpPr>
        <p:spPr>
          <a:xfrm>
            <a:off x="4814132" y="1927833"/>
            <a:ext cx="3633163" cy="2050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Recent research in disaster informatics demonstrates a practical and important use case of artificial intelligence to identify disasters in real-time to aid emergency personnel in coordinating first response.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0352D-C563-88E1-045B-90CA84C9B5B3}"/>
              </a:ext>
            </a:extLst>
          </p:cNvPr>
          <p:cNvSpPr txBox="1"/>
          <p:nvPr/>
        </p:nvSpPr>
        <p:spPr>
          <a:xfrm>
            <a:off x="1468008" y="1172630"/>
            <a:ext cx="620798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+mj-lt"/>
              </a:rPr>
              <a:t>Background &amp; Situation</a:t>
            </a:r>
          </a:p>
        </p:txBody>
      </p:sp>
    </p:spTree>
    <p:extLst>
      <p:ext uri="{BB962C8B-B14F-4D97-AF65-F5344CB8AC3E}">
        <p14:creationId xmlns:p14="http://schemas.microsoft.com/office/powerpoint/2010/main" val="37390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891B-E49E-4434-86AC-0217E23E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Define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5CA4-1729-4BAC-9976-F5EE4CD82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197636"/>
            <a:ext cx="4942280" cy="3181350"/>
          </a:xfrm>
        </p:spPr>
        <p:txBody>
          <a:bodyPr/>
          <a:lstStyle/>
          <a:p>
            <a:r>
              <a:rPr lang="en-US" sz="17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Natural disasters are increasingly common today compared to history* and are putting a strain on the resources of emergency first responder organizations.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According to OCHA (the United Nations Office for the Coordination of Human Affairs), the first 72 hours of disaster response are critical.**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Emergency organizations need technological advantages to handle the increasing volume of natural disasters and reduce humanitarian impact.</a:t>
            </a:r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7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30583-E8F5-EBBB-884A-E672E1A6B960}"/>
              </a:ext>
            </a:extLst>
          </p:cNvPr>
          <p:cNvSpPr txBox="1"/>
          <p:nvPr/>
        </p:nvSpPr>
        <p:spPr>
          <a:xfrm>
            <a:off x="157655" y="4676787"/>
            <a:ext cx="60853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2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 Source: </a:t>
            </a: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  <a:hlinkClick r:id="rId3"/>
              </a:rPr>
              <a:t>Link</a:t>
            </a: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1100" i="1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Wind, rain pound South amid flood fears and water rescues | AP News">
            <a:extLst>
              <a:ext uri="{FF2B5EF4-FFF2-40B4-BE49-F238E27FC236}">
                <a16:creationId xmlns:a16="http://schemas.microsoft.com/office/drawing/2014/main" id="{FAD04D4F-726F-55F7-2440-AA1AB98F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03" y="1600974"/>
            <a:ext cx="3562745" cy="23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7C5D8D-8E7D-D8FB-C475-5DE41E3A6EF0}"/>
              </a:ext>
            </a:extLst>
          </p:cNvPr>
          <p:cNvSpPr/>
          <p:nvPr/>
        </p:nvSpPr>
        <p:spPr>
          <a:xfrm>
            <a:off x="8103476" y="4390697"/>
            <a:ext cx="953814" cy="676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49BB6-C16E-4D0F-72BB-B118A6F5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6762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Purpose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3EFE-ACD8-ED9F-D3C8-217D0B0D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293106"/>
            <a:ext cx="4986133" cy="3294660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Purpose:</a:t>
            </a:r>
            <a:r>
              <a:rPr lang="en-US" sz="1800" b="1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Classify images by disaster type to 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“proof-of-concept”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 neural network applications can lead to valuable tools for emergency response and disaster management applications. 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model, we focused on classifying images as a fire, flood, or non-disaster. </a:t>
            </a: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Objective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D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eploy </a:t>
            </a:r>
            <a:r>
              <a:rPr lang="en-US" sz="1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a neural network model as a proof-of-concept to identify a subset of natural disasters </a:t>
            </a:r>
            <a:r>
              <a:rPr lang="en-US" sz="1800" b="1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regardless of image vantage point. </a:t>
            </a:r>
            <a:endParaRPr lang="en-US" sz="1800" b="1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F1D65-0A0E-1E12-2A4A-2B8BBDF3BFFA}"/>
              </a:ext>
            </a:extLst>
          </p:cNvPr>
          <p:cNvSpPr txBox="1"/>
          <p:nvPr/>
        </p:nvSpPr>
        <p:spPr>
          <a:xfrm>
            <a:off x="6361386" y="740011"/>
            <a:ext cx="198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</a:rPr>
              <a:t>Aerial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CF10-DEF4-9D93-E268-7485C1B1E048}"/>
              </a:ext>
            </a:extLst>
          </p:cNvPr>
          <p:cNvSpPr txBox="1"/>
          <p:nvPr/>
        </p:nvSpPr>
        <p:spPr>
          <a:xfrm>
            <a:off x="6262061" y="3012047"/>
            <a:ext cx="218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</a:rPr>
              <a:t>Ground-Level Example</a:t>
            </a:r>
          </a:p>
        </p:txBody>
      </p:sp>
      <p:pic>
        <p:nvPicPr>
          <p:cNvPr id="10" name="Picture 9" descr="A picture containing smoke, weapon, steam, old&#10;&#10;Description automatically generated">
            <a:extLst>
              <a:ext uri="{FF2B5EF4-FFF2-40B4-BE49-F238E27FC236}">
                <a16:creationId xmlns:a16="http://schemas.microsoft.com/office/drawing/2014/main" id="{E1EF6591-EB49-8B51-9209-19D2B7AF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02" y="1078565"/>
            <a:ext cx="1794221" cy="1736927"/>
          </a:xfrm>
          <a:prstGeom prst="rect">
            <a:avLst/>
          </a:prstGeom>
        </p:spPr>
      </p:pic>
      <p:pic>
        <p:nvPicPr>
          <p:cNvPr id="12" name="Picture 11" descr="A picture containing text, mountain&#10;&#10;Description automatically generated">
            <a:extLst>
              <a:ext uri="{FF2B5EF4-FFF2-40B4-BE49-F238E27FC236}">
                <a16:creationId xmlns:a16="http://schemas.microsoft.com/office/drawing/2014/main" id="{864AC619-3A7C-6EEA-2F2B-2D3019AA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8" b="11315"/>
          <a:stretch/>
        </p:blipFill>
        <p:spPr>
          <a:xfrm>
            <a:off x="6140621" y="3343659"/>
            <a:ext cx="2427982" cy="1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58C-4902-460C-2528-478CA6F4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Aerial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039-C000-89CE-6995-4EC7955B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One: “AIDER”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Source: Deep-Learning-Based Aerial Image Classification For Emergency Response Applications Using Unmanned Aerial Vehicles(3.1 dataset collection)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was compiled </a:t>
            </a:r>
            <a:r>
              <a:rPr lang="en-US" sz="18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through manual collection of</a:t>
            </a: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images of disaster events*: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521 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images of fire/smoke**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526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images of flood**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320 images of collapsed buildings/rubble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335 images of traffic accidents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4390</a:t>
            </a:r>
            <a:r>
              <a:rPr lang="en-US" sz="18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images normal case**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 Image sources: world-wide-web, google images, Bing images, YouTube, news agencies web sites, other databases of general aerial images, images collected using the author’s own unmanned aerial platform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** Highlights indicate use in Team 2’s computer vision project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3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F8425-81B7-EA24-A7EF-1799FFC43B08}"/>
              </a:ext>
            </a:extLst>
          </p:cNvPr>
          <p:cNvSpPr txBox="1"/>
          <p:nvPr/>
        </p:nvSpPr>
        <p:spPr>
          <a:xfrm>
            <a:off x="472296" y="1152328"/>
            <a:ext cx="7483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Two: “MEDIC”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Source:  MEDIC: A Multi-Task Learning Dataset for Disaster Image Classification(Table 4)</a:t>
            </a:r>
          </a:p>
          <a:p>
            <a:pPr indent="-342900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Open Sans" panose="020B06060305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*Image sources: Crisis Benchmark: images from Twitter, Google, Bing, Flickr and Instagram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chemeClr val="tx2"/>
                </a:solidFill>
                <a:latin typeface="Calibri" panose="020F0502020204030204" pitchFamily="34" charset="0"/>
                <a:cs typeface="Open Sans" panose="020B0606030504020204" pitchFamily="34" charset="0"/>
              </a:rPr>
              <a:t>**In manual exploration of dataset, over 95% of images were noted to be from ground-level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F7DC1E-210F-56E6-F994-70341A8F3F66}"/>
              </a:ext>
            </a:extLst>
          </p:cNvPr>
          <p:cNvGrpSpPr/>
          <p:nvPr/>
        </p:nvGrpSpPr>
        <p:grpSpPr>
          <a:xfrm>
            <a:off x="586997" y="2223569"/>
            <a:ext cx="4669055" cy="2019300"/>
            <a:chOff x="807720" y="1677603"/>
            <a:chExt cx="4669055" cy="2019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2BA6-6633-4216-999A-E27161CB4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400" r="4212"/>
            <a:stretch/>
          </p:blipFill>
          <p:spPr>
            <a:xfrm>
              <a:off x="807720" y="1677603"/>
              <a:ext cx="4669055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2F85768-4D9F-4EA5-B2AE-EAA0C488FD39}"/>
                </a:ext>
              </a:extLst>
            </p:cNvPr>
            <p:cNvSpPr/>
            <p:nvPr/>
          </p:nvSpPr>
          <p:spPr>
            <a:xfrm>
              <a:off x="4186990" y="2444937"/>
              <a:ext cx="978408" cy="48463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4D6D0B4-085A-C6FC-B156-F1087CDFD76B}"/>
              </a:ext>
            </a:extLst>
          </p:cNvPr>
          <p:cNvSpPr txBox="1">
            <a:spLocks/>
          </p:cNvSpPr>
          <p:nvPr/>
        </p:nvSpPr>
        <p:spPr>
          <a:xfrm>
            <a:off x="457200" y="387350"/>
            <a:ext cx="8229600" cy="6762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121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Gather Data: </a:t>
            </a:r>
            <a:r>
              <a:rPr lang="en-US" i="1" u="sng" dirty="0">
                <a:solidFill>
                  <a:schemeClr val="tx2"/>
                </a:solidFill>
                <a:latin typeface="+mj-lt"/>
              </a:rPr>
              <a:t>Ground-Level Dataset**</a:t>
            </a:r>
            <a:endParaRPr lang="en-US" u="sng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04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517-9277-4DE2-8625-3BAFC94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Validate &amp; 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0DF4-3335-432E-94EE-03EACD0E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MEDIC and AIDER Analysis: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Evaluated datasets for similarities and differences in preparation for combining into one training set</a:t>
            </a:r>
          </a:p>
          <a:p>
            <a:pPr lvl="2"/>
            <a:r>
              <a:rPr lang="en-US" sz="1200" b="1" u="sng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Considerations:</a:t>
            </a:r>
            <a:r>
              <a:rPr lang="en-US" sz="1200" b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To limit the scope of our model for this proof-of-concept, we focused on classifying images as a fire, flood, or non-disaster. Although this “non-disaster” label may be misleading for images of other disaster types, the aerial image dataset and ground-level image dataset we used for this project only overlapped on fires and floods. Thus, those were the labels we used for our training data.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Summary: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Maintained class imbalance between aerial and ground images for realistic application (i.e., more images will be submitted from ground-level than aerial vantage point)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Analyzed differences in labels between datasets to inform data preparation. MEDIC’s labeling was more built-out than AIDER’s labeling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+mj-lt"/>
              </a:rPr>
              <a:t>Missing images in MEDIC dataset were filtered out in data preparation phase</a:t>
            </a:r>
          </a:p>
          <a:p>
            <a:pPr lvl="1"/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6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D4F7-F29F-8858-C9D7-813E9FBF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Unique Approach: Combining Datasets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D0F48C-2C0C-4E46-7B8E-AD75CDF6370B}"/>
              </a:ext>
            </a:extLst>
          </p:cNvPr>
          <p:cNvGrpSpPr/>
          <p:nvPr/>
        </p:nvGrpSpPr>
        <p:grpSpPr>
          <a:xfrm>
            <a:off x="1411539" y="1462980"/>
            <a:ext cx="1592429" cy="998339"/>
            <a:chOff x="3065" y="1532830"/>
            <a:chExt cx="1663898" cy="99833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C52D1B0-0324-3EEC-06CD-92965D954DC0}"/>
                </a:ext>
              </a:extLst>
            </p:cNvPr>
            <p:cNvSpPr/>
            <p:nvPr/>
          </p:nvSpPr>
          <p:spPr>
            <a:xfrm>
              <a:off x="3065" y="1532830"/>
              <a:ext cx="1663898" cy="9983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ECC3DCEE-5BEA-2BFA-DD83-1EF5588496F7}"/>
                </a:ext>
              </a:extLst>
            </p:cNvPr>
            <p:cNvSpPr txBox="1"/>
            <p:nvPr/>
          </p:nvSpPr>
          <p:spPr>
            <a:xfrm>
              <a:off x="32305" y="1562070"/>
              <a:ext cx="1605418" cy="93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AIDER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5210D1-AF4C-7189-4C63-0CA86F933D7D}"/>
              </a:ext>
            </a:extLst>
          </p:cNvPr>
          <p:cNvGrpSpPr/>
          <p:nvPr/>
        </p:nvGrpSpPr>
        <p:grpSpPr>
          <a:xfrm>
            <a:off x="1411539" y="3005566"/>
            <a:ext cx="1592429" cy="998339"/>
            <a:chOff x="3065" y="1532830"/>
            <a:chExt cx="1663898" cy="9983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16C1C3-49DE-588B-3C68-625EC528DCE9}"/>
                </a:ext>
              </a:extLst>
            </p:cNvPr>
            <p:cNvSpPr/>
            <p:nvPr/>
          </p:nvSpPr>
          <p:spPr>
            <a:xfrm>
              <a:off x="3065" y="1532830"/>
              <a:ext cx="1663898" cy="9983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11BAA4C8-E0D7-9464-007C-22354E6E52C5}"/>
                </a:ext>
              </a:extLst>
            </p:cNvPr>
            <p:cNvSpPr txBox="1"/>
            <p:nvPr/>
          </p:nvSpPr>
          <p:spPr>
            <a:xfrm>
              <a:off x="32305" y="1562070"/>
              <a:ext cx="1605418" cy="93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MEDIC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9996CF-6ECC-6629-3D21-095205917060}"/>
              </a:ext>
            </a:extLst>
          </p:cNvPr>
          <p:cNvGrpSpPr/>
          <p:nvPr/>
        </p:nvGrpSpPr>
        <p:grpSpPr>
          <a:xfrm>
            <a:off x="4694572" y="2002609"/>
            <a:ext cx="2717273" cy="1461668"/>
            <a:chOff x="3065" y="1532830"/>
            <a:chExt cx="1939228" cy="99833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22E89A-8B43-BA2E-CF7D-6007B8737089}"/>
                </a:ext>
              </a:extLst>
            </p:cNvPr>
            <p:cNvSpPr/>
            <p:nvPr/>
          </p:nvSpPr>
          <p:spPr>
            <a:xfrm>
              <a:off x="3065" y="1532830"/>
              <a:ext cx="1939228" cy="9983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AC87404A-5012-75EA-F79C-91C8A760D737}"/>
                </a:ext>
              </a:extLst>
            </p:cNvPr>
            <p:cNvSpPr txBox="1"/>
            <p:nvPr/>
          </p:nvSpPr>
          <p:spPr>
            <a:xfrm>
              <a:off x="32305" y="1562070"/>
              <a:ext cx="1909988" cy="93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Dataset Used 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fo</a:t>
              </a:r>
              <a:r>
                <a:rPr lang="en-US" sz="2400" b="1" dirty="0"/>
                <a:t>r Model</a:t>
              </a:r>
              <a:r>
                <a:rPr lang="en-US" sz="2400" b="1" kern="1200" dirty="0"/>
                <a:t> Training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A456F9-B276-373D-E55F-A31C83F4B8E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2975984" y="1962150"/>
            <a:ext cx="1718588" cy="771293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C18EB36-44FA-6BBA-5A29-AAB3B5116A55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003968" y="2733443"/>
            <a:ext cx="1690604" cy="771293"/>
          </a:xfrm>
          <a:prstGeom prst="bentConnector3">
            <a:avLst>
              <a:gd name="adj1" fmla="val 4868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911165-7CAF-3FDC-5523-18AA4B1B2239}"/>
              </a:ext>
            </a:extLst>
          </p:cNvPr>
          <p:cNvSpPr txBox="1"/>
          <p:nvPr/>
        </p:nvSpPr>
        <p:spPr>
          <a:xfrm>
            <a:off x="3328977" y="2878323"/>
            <a:ext cx="1040586" cy="408623"/>
          </a:xfrm>
          <a:prstGeom prst="roundRect">
            <a:avLst/>
          </a:prstGeom>
          <a:solidFill>
            <a:schemeClr val="bg1">
              <a:lumMod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Filtering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0D216-75E6-3A1E-8570-8CB366EBD19C}"/>
              </a:ext>
            </a:extLst>
          </p:cNvPr>
          <p:cNvSpPr txBox="1"/>
          <p:nvPr/>
        </p:nvSpPr>
        <p:spPr>
          <a:xfrm>
            <a:off x="3328977" y="2107030"/>
            <a:ext cx="1040586" cy="408623"/>
          </a:xfrm>
          <a:prstGeom prst="roundRect">
            <a:avLst/>
          </a:prstGeom>
          <a:solidFill>
            <a:schemeClr val="bg1">
              <a:lumMod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839957129"/>
      </p:ext>
    </p:extLst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</Template>
  <TotalTime>93395</TotalTime>
  <Words>1670</Words>
  <Application>Microsoft Office PowerPoint</Application>
  <PresentationFormat>On-screen Show (16:9)</PresentationFormat>
  <Paragraphs>169</Paragraphs>
  <Slides>24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Open Sans</vt:lpstr>
      <vt:lpstr>Calibri</vt:lpstr>
      <vt:lpstr>Symbol</vt:lpstr>
      <vt:lpstr>Arial</vt:lpstr>
      <vt:lpstr>pratt-template-aerial-wide</vt:lpstr>
      <vt:lpstr>AIPI 540 – Team #2 Presentation: Computer Vision  Identifying Disasters from Different Perspectives  Amani Johnson-Singh-Barnett Stephanie Horng Colin Bryan  </vt:lpstr>
      <vt:lpstr>Table of Contents</vt:lpstr>
      <vt:lpstr>Introduction</vt:lpstr>
      <vt:lpstr>Define the Problem</vt:lpstr>
      <vt:lpstr>Purpose &amp; Objective</vt:lpstr>
      <vt:lpstr>Gather Data: Aerial Dataset</vt:lpstr>
      <vt:lpstr>PowerPoint Presentation</vt:lpstr>
      <vt:lpstr>Validate &amp; Explore Data</vt:lpstr>
      <vt:lpstr>Unique Approach: Combining Datasets</vt:lpstr>
      <vt:lpstr>PowerPoint Presentation</vt:lpstr>
      <vt:lpstr>Data Preparation</vt:lpstr>
      <vt:lpstr>Data Preparation: AIDER</vt:lpstr>
      <vt:lpstr>Data Preparation: MEDIC</vt:lpstr>
      <vt:lpstr>Data Preparation: Combined</vt:lpstr>
      <vt:lpstr>Model Selection &amp; Metric Analysis</vt:lpstr>
      <vt:lpstr>Observations  </vt:lpstr>
      <vt:lpstr>Example of Results</vt:lpstr>
      <vt:lpstr>Evaluation– Accuracy (first epoch)</vt:lpstr>
      <vt:lpstr>Evaluation – Precision, Recall, &amp; f1</vt:lpstr>
      <vt:lpstr>Evaluation – Precision, Recall, &amp; f1</vt:lpstr>
      <vt:lpstr>Conclusion</vt:lpstr>
      <vt:lpstr>MEDIC Citations</vt:lpstr>
      <vt:lpstr>AIDER Citations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Reifschneider</dc:creator>
  <cp:lastModifiedBy>Colin Bryan</cp:lastModifiedBy>
  <cp:revision>1017</cp:revision>
  <cp:lastPrinted>2020-01-22T19:43:57Z</cp:lastPrinted>
  <dcterms:created xsi:type="dcterms:W3CDTF">2019-12-10T22:16:46Z</dcterms:created>
  <dcterms:modified xsi:type="dcterms:W3CDTF">2022-06-17T11:54:12Z</dcterms:modified>
</cp:coreProperties>
</file>